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62" r:id="rId4"/>
    <p:sldId id="263" r:id="rId5"/>
    <p:sldId id="264" r:id="rId6"/>
    <p:sldId id="265" r:id="rId7"/>
    <p:sldId id="257" r:id="rId8"/>
    <p:sldId id="258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>
      <p:cViewPr>
        <p:scale>
          <a:sx n="70" d="100"/>
          <a:sy n="70" d="100"/>
        </p:scale>
        <p:origin x="-133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152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52FBF-E642-44C0-95D1-F5BE456BD568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281FD-6321-422D-973A-3ABD0699B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69BD2-A70A-48B4-8DC4-4BD0F3840E41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847A7-7401-4FD0-AFA9-CBA67C73A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96E4-0063-4F79-AB7D-1AE3351295E4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5AB5-CD4F-4D61-9B8F-63D7E2B8D5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96E4-0063-4F79-AB7D-1AE3351295E4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5AB5-CD4F-4D61-9B8F-63D7E2B8D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96E4-0063-4F79-AB7D-1AE3351295E4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5AB5-CD4F-4D61-9B8F-63D7E2B8D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96E4-0063-4F79-AB7D-1AE3351295E4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5AB5-CD4F-4D61-9B8F-63D7E2B8D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96E4-0063-4F79-AB7D-1AE3351295E4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5AB5-CD4F-4D61-9B8F-63D7E2B8D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96E4-0063-4F79-AB7D-1AE3351295E4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5AB5-CD4F-4D61-9B8F-63D7E2B8D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96E4-0063-4F79-AB7D-1AE3351295E4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5AB5-CD4F-4D61-9B8F-63D7E2B8D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96E4-0063-4F79-AB7D-1AE3351295E4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5AB5-CD4F-4D61-9B8F-63D7E2B8D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96E4-0063-4F79-AB7D-1AE3351295E4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5AB5-CD4F-4D61-9B8F-63D7E2B8D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96E4-0063-4F79-AB7D-1AE3351295E4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5AB5-CD4F-4D61-9B8F-63D7E2B8D5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75396E4-0063-4F79-AB7D-1AE3351295E4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0EF5AB5-CD4F-4D61-9B8F-63D7E2B8D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75396E4-0063-4F79-AB7D-1AE3351295E4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0EF5AB5-CD4F-4D61-9B8F-63D7E2B8D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Hydra VM: Extracting Parallelization From Legacy Code Using STM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Mohamed M. </a:t>
            </a:r>
            <a:r>
              <a:rPr lang="en-US" dirty="0" err="1" smtClean="0"/>
              <a:t>Saad</a:t>
            </a:r>
            <a:r>
              <a:rPr lang="en-US" dirty="0" smtClean="0"/>
              <a:t> &amp; Mohamed A. </a:t>
            </a:r>
            <a:r>
              <a:rPr lang="en-US" dirty="0" err="1" smtClean="0"/>
              <a:t>Mohamedin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Flow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Execution Graph</a:t>
            </a:r>
          </a:p>
          <a:p>
            <a:pPr lvl="1"/>
            <a:r>
              <a:rPr lang="en-US" dirty="0" smtClean="0"/>
              <a:t>Nodes; </a:t>
            </a:r>
            <a:r>
              <a:rPr lang="en-US" sz="2400" i="1" dirty="0" smtClean="0"/>
              <a:t>can be either</a:t>
            </a:r>
            <a:endParaRPr lang="en-US" i="1" dirty="0" smtClean="0"/>
          </a:p>
          <a:p>
            <a:pPr lvl="2"/>
            <a:r>
              <a:rPr lang="en-US" dirty="0" smtClean="0"/>
              <a:t>Basic Blocks; a sequence of non-branching instructions</a:t>
            </a:r>
          </a:p>
          <a:p>
            <a:pPr lvl="2"/>
            <a:r>
              <a:rPr lang="en-US" dirty="0" smtClean="0"/>
              <a:t>Variables</a:t>
            </a:r>
          </a:p>
          <a:p>
            <a:pPr lvl="1"/>
            <a:r>
              <a:rPr lang="en-US" dirty="0" smtClean="0"/>
              <a:t>Edges; </a:t>
            </a:r>
            <a:r>
              <a:rPr lang="en-US" dirty="0" smtClean="0"/>
              <a:t>represents the frequency </a:t>
            </a:r>
            <a:r>
              <a:rPr lang="en-US" dirty="0" smtClean="0"/>
              <a:t>of access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Dynamic Execution Graph</a:t>
            </a:r>
          </a:p>
          <a:p>
            <a:pPr lvl="1"/>
            <a:r>
              <a:rPr lang="en-US" dirty="0" smtClean="0"/>
              <a:t>Capture the behavior of the code across the time </a:t>
            </a:r>
            <a:r>
              <a:rPr lang="en-US" sz="2400" dirty="0" smtClean="0"/>
              <a:t>(i.e. relation between block and itself in the future)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Jolden</a:t>
            </a:r>
            <a:r>
              <a:rPr lang="en-US" dirty="0" smtClean="0"/>
              <a:t> “</a:t>
            </a:r>
            <a:r>
              <a:rPr lang="en-US" dirty="0" err="1" smtClean="0"/>
              <a:t>Treeadd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reea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11582401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Jolden</a:t>
            </a:r>
            <a:r>
              <a:rPr lang="en-US" dirty="0" smtClean="0"/>
              <a:t> “Perimeter”</a:t>
            </a:r>
            <a:endParaRPr lang="en-US" dirty="0"/>
          </a:p>
        </p:txBody>
      </p:sp>
      <p:pic>
        <p:nvPicPr>
          <p:cNvPr id="4" name="Content Placeholder 3" descr="perimeterPl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10286"/>
            <a:ext cx="9144000" cy="6247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Superblock; </a:t>
            </a:r>
            <a:r>
              <a:rPr lang="en-US" sz="2400" dirty="0" smtClean="0"/>
              <a:t>is a set of basic blocks, it has multiple entries, multiple exists.</a:t>
            </a:r>
          </a:p>
          <a:p>
            <a:r>
              <a:rPr lang="en-US" sz="2400" dirty="0" smtClean="0"/>
              <a:t>The suitable Entry &amp; Exist are determined at runtime</a:t>
            </a: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828800" y="4114800"/>
            <a:ext cx="838200" cy="1142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1" idx="4"/>
          </p:cNvCxnSpPr>
          <p:nvPr/>
        </p:nvCxnSpPr>
        <p:spPr>
          <a:xfrm>
            <a:off x="1647628" y="3731523"/>
            <a:ext cx="333572" cy="3832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14400" y="4114799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67000" y="5105400"/>
            <a:ext cx="1219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619250" y="5391150"/>
            <a:ext cx="762000" cy="49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5" name="Rectangle 14"/>
          <p:cNvSpPr/>
          <p:nvPr/>
        </p:nvSpPr>
        <p:spPr>
          <a:xfrm>
            <a:off x="6096000" y="3581400"/>
            <a:ext cx="1066800" cy="152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7162800" y="32004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162800" y="45720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0" name="Straight Arrow Connector 19"/>
          <p:cNvCxnSpPr>
            <a:stCxn id="15" idx="1"/>
          </p:cNvCxnSpPr>
          <p:nvPr/>
        </p:nvCxnSpPr>
        <p:spPr>
          <a:xfrm rot="10800000" flipV="1">
            <a:off x="3810000" y="4343400"/>
            <a:ext cx="2286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1" name="Rectangle 20"/>
          <p:cNvSpPr/>
          <p:nvPr/>
        </p:nvSpPr>
        <p:spPr>
          <a:xfrm>
            <a:off x="4419600" y="5638800"/>
            <a:ext cx="1066800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4953000" y="52578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486400" y="6248400"/>
            <a:ext cx="1219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3886200" y="60198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6172200" y="5410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30" name="Freeform 29"/>
          <p:cNvSpPr/>
          <p:nvPr/>
        </p:nvSpPr>
        <p:spPr>
          <a:xfrm>
            <a:off x="3898232" y="4772526"/>
            <a:ext cx="1937083" cy="786063"/>
          </a:xfrm>
          <a:custGeom>
            <a:avLst/>
            <a:gdLst>
              <a:gd name="connsiteX0" fmla="*/ 0 w 1937083"/>
              <a:gd name="connsiteY0" fmla="*/ 786063 h 786063"/>
              <a:gd name="connsiteX1" fmla="*/ 830179 w 1937083"/>
              <a:gd name="connsiteY1" fmla="*/ 160421 h 786063"/>
              <a:gd name="connsiteX2" fmla="*/ 1804736 w 1937083"/>
              <a:gd name="connsiteY2" fmla="*/ 52137 h 786063"/>
              <a:gd name="connsiteX3" fmla="*/ 1624263 w 1937083"/>
              <a:gd name="connsiteY3" fmla="*/ 473242 h 78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7083" h="786063">
                <a:moveTo>
                  <a:pt x="0" y="786063"/>
                </a:moveTo>
                <a:cubicBezTo>
                  <a:pt x="264695" y="534402"/>
                  <a:pt x="529390" y="282742"/>
                  <a:pt x="830179" y="160421"/>
                </a:cubicBezTo>
                <a:cubicBezTo>
                  <a:pt x="1130968" y="38100"/>
                  <a:pt x="1672389" y="0"/>
                  <a:pt x="1804736" y="52137"/>
                </a:cubicBezTo>
                <a:cubicBezTo>
                  <a:pt x="1937083" y="104274"/>
                  <a:pt x="1636294" y="397042"/>
                  <a:pt x="1624263" y="473242"/>
                </a:cubicBezTo>
              </a:path>
            </a:pathLst>
          </a:cu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31" name="Freeform 30"/>
          <p:cNvSpPr/>
          <p:nvPr/>
        </p:nvSpPr>
        <p:spPr>
          <a:xfrm>
            <a:off x="918410" y="3348790"/>
            <a:ext cx="2967790" cy="1451810"/>
          </a:xfrm>
          <a:custGeom>
            <a:avLst/>
            <a:gdLst>
              <a:gd name="connsiteX0" fmla="*/ 2919664 w 2921669"/>
              <a:gd name="connsiteY0" fmla="*/ 1439778 h 1582152"/>
              <a:gd name="connsiteX1" fmla="*/ 2835443 w 2921669"/>
              <a:gd name="connsiteY1" fmla="*/ 1379621 h 1582152"/>
              <a:gd name="connsiteX2" fmla="*/ 2498558 w 2921669"/>
              <a:gd name="connsiteY2" fmla="*/ 224589 h 1582152"/>
              <a:gd name="connsiteX3" fmla="*/ 296779 w 2921669"/>
              <a:gd name="connsiteY3" fmla="*/ 32084 h 1582152"/>
              <a:gd name="connsiteX4" fmla="*/ 717885 w 2921669"/>
              <a:gd name="connsiteY4" fmla="*/ 417094 h 158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1669" h="1582152">
                <a:moveTo>
                  <a:pt x="2919664" y="1439778"/>
                </a:moveTo>
                <a:cubicBezTo>
                  <a:pt x="2912645" y="1510965"/>
                  <a:pt x="2905627" y="1582152"/>
                  <a:pt x="2835443" y="1379621"/>
                </a:cubicBezTo>
                <a:cubicBezTo>
                  <a:pt x="2765259" y="1177090"/>
                  <a:pt x="2921669" y="449179"/>
                  <a:pt x="2498558" y="224589"/>
                </a:cubicBezTo>
                <a:cubicBezTo>
                  <a:pt x="2075447" y="0"/>
                  <a:pt x="593558" y="0"/>
                  <a:pt x="296779" y="32084"/>
                </a:cubicBezTo>
                <a:cubicBezTo>
                  <a:pt x="0" y="64168"/>
                  <a:pt x="637674" y="336884"/>
                  <a:pt x="717885" y="417094"/>
                </a:cubicBezTo>
              </a:path>
            </a:pathLst>
          </a:cu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6689558" y="2322095"/>
            <a:ext cx="2125579" cy="4201026"/>
          </a:xfrm>
          <a:custGeom>
            <a:avLst/>
            <a:gdLst>
              <a:gd name="connsiteX0" fmla="*/ 0 w 2125579"/>
              <a:gd name="connsiteY0" fmla="*/ 3934326 h 4201026"/>
              <a:gd name="connsiteX1" fmla="*/ 1648326 w 2125579"/>
              <a:gd name="connsiteY1" fmla="*/ 3621505 h 4201026"/>
              <a:gd name="connsiteX2" fmla="*/ 2057400 w 2125579"/>
              <a:gd name="connsiteY2" fmla="*/ 457200 h 4201026"/>
              <a:gd name="connsiteX3" fmla="*/ 1239253 w 2125579"/>
              <a:gd name="connsiteY3" fmla="*/ 878305 h 42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579" h="4201026">
                <a:moveTo>
                  <a:pt x="0" y="3934326"/>
                </a:moveTo>
                <a:cubicBezTo>
                  <a:pt x="652713" y="4067676"/>
                  <a:pt x="1305426" y="4201026"/>
                  <a:pt x="1648326" y="3621505"/>
                </a:cubicBezTo>
                <a:cubicBezTo>
                  <a:pt x="1991226" y="3041984"/>
                  <a:pt x="2125579" y="914400"/>
                  <a:pt x="2057400" y="457200"/>
                </a:cubicBezTo>
                <a:cubicBezTo>
                  <a:pt x="1989221" y="0"/>
                  <a:pt x="1363579" y="806116"/>
                  <a:pt x="1239253" y="878305"/>
                </a:cubicBezTo>
              </a:path>
            </a:pathLst>
          </a:cu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Grouping of blocks</a:t>
            </a:r>
          </a:p>
          <a:p>
            <a:pPr lvl="1"/>
            <a:r>
              <a:rPr lang="en-US" dirty="0" smtClean="0"/>
              <a:t>Hot-Path detection</a:t>
            </a:r>
          </a:p>
          <a:p>
            <a:pPr lvl="1"/>
            <a:r>
              <a:rPr lang="en-US" dirty="0" smtClean="0"/>
              <a:t>Static data access analysis</a:t>
            </a:r>
          </a:p>
          <a:p>
            <a:pPr lvl="2"/>
            <a:r>
              <a:rPr lang="en-US" dirty="0" smtClean="0"/>
              <a:t>Violations</a:t>
            </a:r>
          </a:p>
          <a:p>
            <a:pPr lvl="3"/>
            <a:r>
              <a:rPr lang="en-US" dirty="0" smtClean="0"/>
              <a:t>Reference </a:t>
            </a:r>
            <a:r>
              <a:rPr lang="en-US" dirty="0" smtClean="0"/>
              <a:t>Tracking  </a:t>
            </a:r>
            <a:r>
              <a:rPr lang="en-US" dirty="0" smtClean="0"/>
              <a:t>(e.g. function calls)</a:t>
            </a:r>
          </a:p>
          <a:p>
            <a:pPr lvl="3"/>
            <a:r>
              <a:rPr lang="en-US" dirty="0" smtClean="0"/>
              <a:t>Memory Arithmetic (e.g. arrays)</a:t>
            </a:r>
            <a:endParaRPr lang="en-US" dirty="0" smtClean="0"/>
          </a:p>
          <a:p>
            <a:pPr lvl="2"/>
            <a:r>
              <a:rPr lang="en-US" dirty="0" smtClean="0"/>
              <a:t>STM will handle these violations</a:t>
            </a:r>
          </a:p>
          <a:p>
            <a:r>
              <a:rPr lang="en-US" dirty="0" smtClean="0"/>
              <a:t>Reconstruction (</a:t>
            </a:r>
            <a:r>
              <a:rPr lang="en-US" dirty="0" err="1" smtClean="0"/>
              <a:t>OoO</a:t>
            </a:r>
            <a:r>
              <a:rPr lang="en-US" dirty="0" smtClean="0"/>
              <a:t> handling)</a:t>
            </a:r>
          </a:p>
          <a:p>
            <a:pPr lvl="1"/>
            <a:r>
              <a:rPr lang="en-US" dirty="0" smtClean="0"/>
              <a:t>Control Dependencies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1252728"/>
          </a:xfrm>
        </p:spPr>
        <p:txBody>
          <a:bodyPr/>
          <a:lstStyle/>
          <a:p>
            <a:r>
              <a:rPr lang="en-US" dirty="0" smtClean="0"/>
              <a:t>Superblock extraction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52400" y="2743200"/>
            <a:ext cx="320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1600" b="1" i="1" dirty="0" smtClean="0"/>
              <a:t> </a:t>
            </a:r>
            <a:r>
              <a:rPr lang="en-US" sz="1600" b="1" i="1" dirty="0" err="1" smtClean="0"/>
              <a:t>System.out.println</a:t>
            </a:r>
            <a:r>
              <a:rPr lang="en-US" sz="1600" b="1" i="1" dirty="0" smtClean="0"/>
              <a:t>(“start");</a:t>
            </a:r>
            <a:br>
              <a:rPr lang="en-US" sz="1600" b="1" i="1" dirty="0" smtClean="0"/>
            </a:br>
            <a:r>
              <a:rPr lang="en-US" sz="1600" b="1" i="1" dirty="0" err="1" smtClean="0"/>
              <a:t>int</a:t>
            </a:r>
            <a:r>
              <a:rPr lang="en-US" sz="1600" b="1" i="1" dirty="0" smtClean="0"/>
              <a:t> counter=0;</a:t>
            </a:r>
            <a:br>
              <a:rPr lang="en-US" sz="1600" b="1" i="1" dirty="0" smtClean="0"/>
            </a:br>
            <a:r>
              <a:rPr lang="en-US" sz="1600" b="1" i="1" dirty="0" smtClean="0"/>
              <a:t>if(</a:t>
            </a:r>
            <a:r>
              <a:rPr lang="en-US" sz="1600" b="1" i="1" dirty="0" err="1" smtClean="0"/>
              <a:t>Math.random</a:t>
            </a:r>
            <a:r>
              <a:rPr lang="en-US" sz="1600" b="1" i="1" dirty="0" smtClean="0"/>
              <a:t>()&gt;0.3)</a:t>
            </a:r>
            <a:br>
              <a:rPr lang="en-US" sz="1600" b="1" i="1" dirty="0" smtClean="0"/>
            </a:br>
            <a:r>
              <a:rPr lang="en-US" sz="1600" b="1" i="1" dirty="0" smtClean="0"/>
              <a:t>      counter++;</a:t>
            </a:r>
            <a:br>
              <a:rPr lang="en-US" sz="1600" b="1" i="1" dirty="0" smtClean="0"/>
            </a:br>
            <a:r>
              <a:rPr lang="en-US" sz="1600" b="1" i="1" dirty="0" smtClean="0"/>
              <a:t>else</a:t>
            </a:r>
            <a:br>
              <a:rPr lang="en-US" sz="1600" b="1" i="1" dirty="0" smtClean="0"/>
            </a:br>
            <a:r>
              <a:rPr lang="en-US" sz="1600" b="1" i="1" dirty="0" smtClean="0"/>
              <a:t>      counter--;</a:t>
            </a:r>
            <a:br>
              <a:rPr lang="en-US" sz="1600" b="1" i="1" dirty="0" smtClean="0"/>
            </a:br>
            <a:r>
              <a:rPr lang="en-US" sz="1600" b="1" i="1" dirty="0" err="1" smtClean="0"/>
              <a:t>System.out.println</a:t>
            </a:r>
            <a:r>
              <a:rPr lang="en-US" sz="1600" b="1" i="1" dirty="0" smtClean="0"/>
              <a:t>(“end");</a:t>
            </a:r>
            <a:endParaRPr lang="en-US" sz="1600" b="1" i="1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81400" y="2052809"/>
            <a:ext cx="54102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  0: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getstatic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  #13;                //Field java/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lang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System.out:Ljava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io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PrintStream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;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3: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ldc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  #19;                         //String start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5: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invokevirtual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  #21;         //Method java/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io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PrintStream.println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:(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Ljava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lang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/String;)V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8:    iconst_0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9:    istore_1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10: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invokestatic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  #27;        //Method java/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lang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Math.random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:()D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13:    ldc2_w    #33;                //double 0.3d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16: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dcmpl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/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17: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ifle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  26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/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20: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iinc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  1, 1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23: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goto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  29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/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26: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iinc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  1, -1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/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29: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getstatic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  #13;              //Field java/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lang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System.out:Ljava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io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PrintStream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;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32: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ldc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  #35;                       //String end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34: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invokevirtual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  #21;        //Method java/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io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PrintStream.println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:(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Ljava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lang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/String;)V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  37:    return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22860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34290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962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1148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48768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1" grpId="0"/>
      <p:bldP spid="1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1252728"/>
          </a:xfrm>
        </p:spPr>
        <p:txBody>
          <a:bodyPr/>
          <a:lstStyle/>
          <a:p>
            <a:r>
              <a:rPr lang="en-US" dirty="0" smtClean="0"/>
              <a:t>Superblock extraction</a:t>
            </a:r>
            <a:endParaRPr lang="en-US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81400" y="2057400"/>
            <a:ext cx="54102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  0: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getstatic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  #13;                //Field java/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lang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System.out:Ljava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io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PrintStream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;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3: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ldc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  #19;                         //String start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5: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invokevirtual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  #21;         //Method java/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io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PrintStream.println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:(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Ljava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lang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/String;)V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8:    iconst_0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9:    istore_1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10: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invokestatic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  #27;        //Method java/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lang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Math.random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:()D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13:    ldc2_w    #33;                //double 0.3d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16: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dcmpl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/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17: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ifle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  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23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  20:    </a:t>
            </a:r>
            <a:r>
              <a:rPr lang="en-US" sz="1050" b="1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hydra_iload</a:t>
            </a:r>
            <a:r>
              <a:rPr lang="en-US" sz="105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 2  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/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   22:</a:t>
            </a:r>
            <a:r>
              <a:rPr kumimoji="0" lang="en-US" sz="105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    </a:t>
            </a:r>
            <a:r>
              <a:rPr kumimoji="0" lang="en-US" sz="105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ireturn</a:t>
            </a:r>
            <a:endParaRPr lang="en-US" sz="105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23: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iinc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  1, -1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  26:    </a:t>
            </a:r>
            <a:r>
              <a:rPr lang="en-US" sz="1050" b="1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hydra_iload</a:t>
            </a:r>
            <a:r>
              <a:rPr lang="en-US" sz="105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 4 </a:t>
            </a:r>
            <a:r>
              <a:rPr lang="en-US" sz="105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/>
            </a:r>
            <a:br>
              <a:rPr lang="en-US" sz="105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</a:br>
            <a:r>
              <a:rPr lang="en-US" sz="105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  28:    </a:t>
            </a:r>
            <a:r>
              <a:rPr lang="en-US" sz="1050" b="1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ireturn</a:t>
            </a:r>
            <a:r>
              <a:rPr lang="en-US" sz="105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2400" y="2743200"/>
            <a:ext cx="320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1600" b="1" i="1" dirty="0" smtClean="0"/>
              <a:t> </a:t>
            </a:r>
            <a:r>
              <a:rPr lang="en-US" sz="1600" b="1" i="1" dirty="0" err="1" smtClean="0"/>
              <a:t>System.out.println</a:t>
            </a:r>
            <a:r>
              <a:rPr lang="en-US" sz="1600" b="1" i="1" dirty="0" smtClean="0"/>
              <a:t>(“start");</a:t>
            </a:r>
            <a:br>
              <a:rPr lang="en-US" sz="1600" b="1" i="1" dirty="0" smtClean="0"/>
            </a:br>
            <a:r>
              <a:rPr lang="en-US" sz="1600" b="1" i="1" dirty="0" err="1" smtClean="0"/>
              <a:t>int</a:t>
            </a:r>
            <a:r>
              <a:rPr lang="en-US" sz="1600" b="1" i="1" dirty="0" smtClean="0"/>
              <a:t> counter=0;</a:t>
            </a:r>
            <a:br>
              <a:rPr lang="en-US" sz="1600" b="1" i="1" dirty="0" smtClean="0"/>
            </a:br>
            <a:r>
              <a:rPr lang="en-US" sz="1600" b="1" i="1" dirty="0" smtClean="0"/>
              <a:t>if(</a:t>
            </a:r>
            <a:r>
              <a:rPr lang="en-US" sz="1600" b="1" i="1" dirty="0" err="1" smtClean="0"/>
              <a:t>Math.random</a:t>
            </a:r>
            <a:r>
              <a:rPr lang="en-US" sz="1600" b="1" i="1" dirty="0" smtClean="0"/>
              <a:t>()&gt;0.3)</a:t>
            </a:r>
            <a:br>
              <a:rPr lang="en-US" sz="1600" b="1" i="1" dirty="0" smtClean="0"/>
            </a:br>
            <a:r>
              <a:rPr lang="en-US" sz="1600" b="1" i="1" dirty="0" smtClean="0"/>
              <a:t>      counter++;</a:t>
            </a:r>
            <a:br>
              <a:rPr lang="en-US" sz="1600" b="1" i="1" dirty="0" smtClean="0"/>
            </a:br>
            <a:r>
              <a:rPr lang="en-US" sz="1600" b="1" i="1" dirty="0" smtClean="0"/>
              <a:t>else</a:t>
            </a:r>
            <a:br>
              <a:rPr lang="en-US" sz="1600" b="1" i="1" dirty="0" smtClean="0"/>
            </a:br>
            <a:r>
              <a:rPr lang="en-US" sz="1600" b="1" i="1" dirty="0" smtClean="0"/>
              <a:t>      counter--;</a:t>
            </a:r>
            <a:br>
              <a:rPr lang="en-US" sz="1600" b="1" i="1" dirty="0" smtClean="0"/>
            </a:br>
            <a:r>
              <a:rPr lang="en-US" sz="1600" b="1" i="1" dirty="0" err="1" smtClean="0"/>
              <a:t>System.out.println</a:t>
            </a:r>
            <a:r>
              <a:rPr lang="en-US" sz="1600" b="1" i="1" dirty="0" smtClean="0"/>
              <a:t>(“end");</a:t>
            </a:r>
            <a:endParaRPr lang="en-US" sz="1600" b="1" i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81400" y="4981813"/>
            <a:ext cx="54102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  0: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getstatic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  #13;                //Field java/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lang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System.out:Ljava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io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PrintStream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;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3: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ldc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  #19;                         //String start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5: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invokevirtual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  #21;         //Method java/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io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PrintStream.println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:(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Ljava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lang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/String;)V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8:    iconst_0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9:    istore_1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10: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invokestatic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  #27;        //Method java/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lang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Math.random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:()D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13:    ldc2_w    #33;                //double 0.3d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16: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dcmpl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/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  17:   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ifle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   26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   23:    </a:t>
            </a:r>
            <a:r>
              <a:rPr kumimoji="0" lang="en-US" sz="105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iinc</a:t>
            </a:r>
            <a:r>
              <a:rPr kumimoji="0" lang="en-US" sz="105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    1, -1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Synchronizing the same local variables after being split in two or more superblocks blocks</a:t>
            </a:r>
          </a:p>
          <a:p>
            <a:r>
              <a:rPr lang="en-US" sz="2800" dirty="0" smtClean="0"/>
              <a:t>Detecting thread memory access reads/writes at VM </a:t>
            </a:r>
            <a:r>
              <a:rPr lang="en-US" sz="2800" dirty="0" smtClean="0"/>
              <a:t>level (STM)</a:t>
            </a:r>
          </a:p>
          <a:p>
            <a:r>
              <a:rPr lang="en-US" sz="2800" dirty="0" smtClean="0"/>
              <a:t>Dynamic </a:t>
            </a:r>
            <a:r>
              <a:rPr lang="en-US" sz="2800" dirty="0" smtClean="0"/>
              <a:t>Execution Graph </a:t>
            </a:r>
            <a:r>
              <a:rPr lang="en-US" sz="2800" dirty="0" smtClean="0"/>
              <a:t>(</a:t>
            </a:r>
            <a:r>
              <a:rPr lang="en-US" sz="2800" dirty="0" smtClean="0"/>
              <a:t>loops handling)</a:t>
            </a:r>
            <a:endParaRPr lang="en-US" sz="2800" dirty="0" smtClean="0"/>
          </a:p>
          <a:p>
            <a:r>
              <a:rPr lang="en-US" sz="2800" dirty="0" err="1" smtClean="0"/>
              <a:t>OoO</a:t>
            </a:r>
            <a:r>
              <a:rPr lang="en-US" sz="2800" dirty="0" smtClean="0"/>
              <a:t> </a:t>
            </a:r>
            <a:r>
              <a:rPr lang="en-US" sz="2800" dirty="0" smtClean="0"/>
              <a:t>handling &amp; Control Dependencies</a:t>
            </a:r>
            <a:endParaRPr lang="en-US" sz="2800" dirty="0" smtClean="0"/>
          </a:p>
          <a:p>
            <a:r>
              <a:rPr lang="en-US" sz="2800" dirty="0" smtClean="0"/>
              <a:t>Irrevocable blocks (i.e. I/O operations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Strong Atomicity</a:t>
            </a:r>
            <a:endParaRPr lang="en-US" sz="2800" dirty="0" smtClean="0"/>
          </a:p>
          <a:p>
            <a:r>
              <a:rPr lang="en-US" sz="2800" dirty="0" smtClean="0"/>
              <a:t>Exploiting parallelization with Arrays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831</TotalTime>
  <Words>209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Module</vt:lpstr>
      <vt:lpstr>Hydra VM: Extracting Parallelization From Legacy Code Using STM </vt:lpstr>
      <vt:lpstr>Execution Flow Graph</vt:lpstr>
      <vt:lpstr>Example: Jolden “Treeadd”</vt:lpstr>
      <vt:lpstr>Example: Jolden “Perimeter”</vt:lpstr>
      <vt:lpstr>Superblock</vt:lpstr>
      <vt:lpstr>Superblock</vt:lpstr>
      <vt:lpstr>Superblock extraction</vt:lpstr>
      <vt:lpstr>Superblock extraction</vt:lpstr>
      <vt:lpstr>Challenges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Hydra VM: Extracting Parallelization from legacy code using STM </dc:title>
  <dc:creator>Osha</dc:creator>
  <cp:lastModifiedBy>MAM2</cp:lastModifiedBy>
  <cp:revision>93</cp:revision>
  <dcterms:created xsi:type="dcterms:W3CDTF">2011-07-05T05:13:30Z</dcterms:created>
  <dcterms:modified xsi:type="dcterms:W3CDTF">2011-07-26T17:29:05Z</dcterms:modified>
</cp:coreProperties>
</file>